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"/>
      <p:regular r:id="rId42"/>
      <p:bold r:id="rId43"/>
      <p:italic r:id="rId44"/>
      <p:boldItalic r:id="rId45"/>
    </p:embeddedFont>
    <p:embeddedFont>
      <p:font typeface="Cinzel"/>
      <p:regular r:id="rId46"/>
      <p:bold r:id="rId47"/>
    </p:embeddedFont>
    <p:embeddedFont>
      <p:font typeface="Open Sans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Roboto-regular.fntdata"/><Relationship Id="rId41" Type="http://schemas.openxmlformats.org/officeDocument/2006/relationships/slide" Target="slides/slide36.xml"/><Relationship Id="rId44" Type="http://schemas.openxmlformats.org/officeDocument/2006/relationships/font" Target="fonts/Roboto-italic.fntdata"/><Relationship Id="rId43" Type="http://schemas.openxmlformats.org/officeDocument/2006/relationships/font" Target="fonts/Roboto-bold.fntdata"/><Relationship Id="rId46" Type="http://schemas.openxmlformats.org/officeDocument/2006/relationships/font" Target="fonts/Cinzel-regular.fntdata"/><Relationship Id="rId45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OpenSans-regular.fntdata"/><Relationship Id="rId47" Type="http://schemas.openxmlformats.org/officeDocument/2006/relationships/font" Target="fonts/Cinzel-bold.fntdata"/><Relationship Id="rId49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Italic.fntdata"/><Relationship Id="rId5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8924a0230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8924a0230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699b95c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0699b95c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924a0230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8924a0230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8924a0230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8924a0230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8924a0230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8924a0230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8924a0230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8924a0230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8924a0230b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8924a0230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8924a0230b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8924a0230b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8924a0230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8924a0230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8924a0230b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8924a0230b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924a023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924a023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8924a0230b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8924a0230b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924a0230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924a0230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8924a0230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8924a0230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924a0230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924a0230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924a0230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924a0230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924a0230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924a0230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8924a0230b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8924a0230b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8924a0230b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8924a0230b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8924a0230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8924a0230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8924a0230b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8924a0230b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565bbb7b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565bbb7b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8924a0230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8924a0230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8924a0230b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8924a0230b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8924a0230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8924a0230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924a0230b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8924a0230b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8924a0230b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8924a0230b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699b95c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699b95c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565bbb7b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0565bbb7b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8924a0230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8924a0230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8924a0230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8924a0230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8924a0230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8924a0230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924a0230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924a0230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8924a0230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8924a0230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8924a0230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8924a0230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7843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b="0" i="0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oboto"/>
              <a:buNone/>
              <a:defRPr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58925" y="43575"/>
            <a:ext cx="1013325" cy="11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bg>
      <p:bgPr>
        <a:solidFill>
          <a:schemeClr val="accent4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b="0" i="0" sz="1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Font typeface="Roboto"/>
              <a:buNone/>
              <a:defRPr sz="1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76225"/>
            <a:ext cx="7588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50725" y="4683174"/>
            <a:ext cx="548700" cy="3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4"/>
          <p:cNvSpPr txBox="1"/>
          <p:nvPr>
            <p:ph idx="2" type="title"/>
          </p:nvPr>
        </p:nvSpPr>
        <p:spPr>
          <a:xfrm>
            <a:off x="311700" y="521875"/>
            <a:ext cx="758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Open Sans"/>
              <a:buNone/>
              <a:defRPr sz="20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 rot="10800000">
            <a:off x="0" y="1188600"/>
            <a:ext cx="9144000" cy="395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46876" y="32525"/>
            <a:ext cx="1025375" cy="11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 rot="10800000">
            <a:off x="0" y="852000"/>
            <a:ext cx="9144000" cy="4291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525525" y="0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3094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3094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02375" y="115525"/>
            <a:ext cx="669886" cy="4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/>
          <p:nvPr/>
        </p:nvSpPr>
        <p:spPr>
          <a:xfrm>
            <a:off x="0" y="803925"/>
            <a:ext cx="9144000" cy="179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None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b="0" i="0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oboto"/>
              <a:buNone/>
              <a:defRPr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Roboto"/>
              <a:buChar char="■"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b="0" i="0" sz="6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b="0" i="0" sz="4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oboto"/>
              <a:buNone/>
              <a:defRPr sz="4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Roboto"/>
              <a:buNone/>
              <a:defRPr b="0" i="0" sz="21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07376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b="0" i="0" sz="3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Roboto"/>
              <a:buNone/>
              <a:defRPr b="0" i="0" sz="1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infoq.com/presentations/webassembly-edge-wasi/" TargetMode="External"/><Relationship Id="rId4" Type="http://schemas.openxmlformats.org/officeDocument/2006/relationships/hyperlink" Target="https://www.fermyon.com/cloud" TargetMode="External"/><Relationship Id="rId5" Type="http://schemas.openxmlformats.org/officeDocument/2006/relationships/hyperlink" Target="https://arxiv.org/abs/2212.10131" TargetMode="External"/><Relationship Id="rId6" Type="http://schemas.openxmlformats.org/officeDocument/2006/relationships/hyperlink" Target="https://arxiv.org/abs/2010.07115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review of </a:t>
            </a:r>
            <a:r>
              <a:rPr i="1" lang="en"/>
              <a:t>Pushing Serverless to the edge with Webassembly</a:t>
            </a:r>
            <a:endParaRPr i="1"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25" y="3087474"/>
            <a:ext cx="2823501" cy="17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4814450" y="2752875"/>
            <a:ext cx="307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By</a:t>
            </a:r>
            <a:r>
              <a:rPr lang="en" sz="24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2400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Andrew Ealovega</a:t>
            </a:r>
            <a:endParaRPr i="1" sz="900"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Preliminaries: Webassembly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Webassembly </a:t>
            </a:r>
            <a:r>
              <a:rPr lang="en"/>
              <a:t>is an ISA designed to be executed in the 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Its like assembly - for the web!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Wasm has two main goals: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Serve as the one true compile target for the web, to enable polyglot programming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 like, really fast (both in load times and execution times)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</a:t>
            </a:r>
            <a:r>
              <a:rPr lang="en"/>
              <a:t>default</a:t>
            </a:r>
            <a:r>
              <a:rPr lang="en"/>
              <a:t> WASM needs to be translated to native code when </a:t>
            </a:r>
            <a:r>
              <a:rPr lang="en"/>
              <a:t>received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be done Just In Time (</a:t>
            </a:r>
            <a:r>
              <a:rPr b="1" lang="en"/>
              <a:t>JIT</a:t>
            </a:r>
            <a:r>
              <a:rPr lang="en"/>
              <a:t>), or via an interpreter, similar to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LLVM has recently added a WASM frontend however, which means that you can compile Wasm to native code akin to normal assembly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paper refers to this as Ahead Of Time compilation (</a:t>
            </a:r>
            <a:r>
              <a:rPr b="1" lang="en"/>
              <a:t>AoT</a:t>
            </a:r>
            <a:r>
              <a:rPr lang="en"/>
              <a:t>)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5800" y="3595175"/>
            <a:ext cx="1423974" cy="142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Preliminaries: More Webassembly</a:t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why not just use JVM, CLR ect. bytecode?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Small encoding - </a:t>
            </a:r>
            <a:r>
              <a:rPr lang="en"/>
              <a:t>WASM is designed to be very compact to send over the internet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Fast decoding - </a:t>
            </a:r>
            <a:r>
              <a:rPr lang="en"/>
              <a:t>WASM is very fast to decode by design, to lower latencies in the browser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also supports streaming compilation, where WASM is compiled </a:t>
            </a:r>
            <a:r>
              <a:rPr i="1" lang="en"/>
              <a:t>while it is being downloaded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Sandboxing - </a:t>
            </a:r>
            <a:r>
              <a:rPr lang="en"/>
              <a:t>WASM is designed with security and sandboxing first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WASM relies on a minimal runtime, in order to reduce attack footprint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Simplicity - </a:t>
            </a:r>
            <a:r>
              <a:rPr lang="en"/>
              <a:t>WASM is built from the ground up like native asm, so no GC, reflection ect. This means targeting it is just like </a:t>
            </a:r>
            <a:r>
              <a:rPr lang="en"/>
              <a:t>targeting</a:t>
            </a:r>
            <a:r>
              <a:rPr lang="en"/>
              <a:t> ARMv6 or something.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</a:t>
            </a:r>
            <a:r>
              <a:rPr lang="en"/>
              <a:t>flexible</a:t>
            </a:r>
            <a:r>
              <a:rPr lang="en"/>
              <a:t> is wasm really?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really </a:t>
            </a:r>
            <a:r>
              <a:rPr lang="en"/>
              <a:t>emphasize how effective wasm can be, I like to show this off: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https://d07riv.github.io/diabloweb/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Preliminaries: Webassembly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Recently, there has been a push towards using Wasm out of the browser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lead to the creation of </a:t>
            </a:r>
            <a:r>
              <a:rPr b="1" lang="en"/>
              <a:t>WASI</a:t>
            </a:r>
            <a:r>
              <a:rPr lang="en"/>
              <a:t>, basically an OS interface for Wasm akin to the JVM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These runtimes are still massively smaller than the JVM however, mostly just translating instructions and enforcing 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Critically, WASI gives programs permissions based sandboxing akin to apps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means someone </a:t>
            </a:r>
            <a:r>
              <a:rPr lang="en"/>
              <a:t>can't</a:t>
            </a:r>
            <a:r>
              <a:rPr lang="en"/>
              <a:t> upload a function that just immediately runs `rm -rf /`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Ultimately, WASI is what rivals docker for the serverless runtime, not Wasm itself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7325" y="3798975"/>
            <a:ext cx="1478424" cy="147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Act III: Design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good edge serverless system should have: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cold starts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High throughput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Caused by a combination of cold starts and code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Polyglot capabilities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Sandboxing to enable multi-</a:t>
            </a:r>
            <a:r>
              <a:rPr lang="en"/>
              <a:t>tenant</a:t>
            </a:r>
            <a:r>
              <a:rPr lang="en"/>
              <a:t> use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ability to run on a variety of ISAs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Webassembly should (in theory) provide all of the above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/>
              <a:t>stereotypical</a:t>
            </a:r>
            <a:r>
              <a:rPr lang="en"/>
              <a:t> serverless service</a:t>
            </a:r>
            <a:endParaRPr/>
          </a:p>
        </p:txBody>
      </p:sp>
      <p:sp>
        <p:nvSpPr>
          <p:cNvPr id="166" name="Google Shape;166;p30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Users hit an API frontend for management of their functions and triggers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</a:t>
            </a:r>
            <a:r>
              <a:rPr b="1" lang="en"/>
              <a:t>controller </a:t>
            </a:r>
            <a:r>
              <a:rPr lang="en"/>
              <a:t>takes these requests and manages the underlying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a function should be called, the controller selects an </a:t>
            </a:r>
            <a:r>
              <a:rPr b="1" lang="en"/>
              <a:t>invoker </a:t>
            </a:r>
            <a:r>
              <a:rPr lang="en"/>
              <a:t>to execute the function on a host using the underlying runtime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these invokers be on </a:t>
            </a:r>
            <a:r>
              <a:rPr lang="en"/>
              <a:t>different</a:t>
            </a:r>
            <a:r>
              <a:rPr lang="en"/>
              <a:t> machines?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</a:t>
            </a:r>
            <a:r>
              <a:rPr b="1" lang="en"/>
              <a:t>runtime </a:t>
            </a:r>
            <a:r>
              <a:rPr lang="en"/>
              <a:t>shares a common interface, which allows for generic create, init, run, and delete operations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To enable the use of WASM, we will replace the invoker down in the stack.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Wasm runtime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25" y="1325375"/>
            <a:ext cx="702945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Act IV: </a:t>
            </a:r>
            <a:r>
              <a:rPr lang="en">
                <a:latin typeface="Cinzel"/>
                <a:ea typeface="Cinzel"/>
                <a:cs typeface="Cinzel"/>
                <a:sym typeface="Cinzel"/>
              </a:rPr>
              <a:t>Implementation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Wasm Compilation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authors decided to use AoT compilation on their containers for the following reasons: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Interpreters</a:t>
            </a:r>
            <a:r>
              <a:rPr lang="en"/>
              <a:t> are too slow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JIT adds ~40ms of lag to cold starts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Unlike the browser, we get the Wasm modules before they need to be executed, so we have time to AoT compile them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Act I: Background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Wasm runtime selection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WASI runtimes. The ones considered for this work are: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Wasmtime - </a:t>
            </a:r>
            <a:r>
              <a:rPr lang="en"/>
              <a:t>JIT compiling runtime for x86 and ARM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Wasmr - </a:t>
            </a:r>
            <a:r>
              <a:rPr lang="en"/>
              <a:t>Supports JIT and AoT using LLVM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Wamr - </a:t>
            </a:r>
            <a:r>
              <a:rPr lang="en"/>
              <a:t>Runtime that focuses on AoT memory use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Some alternatives I like: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Wasm3 - </a:t>
            </a:r>
            <a:r>
              <a:rPr lang="en"/>
              <a:t>An </a:t>
            </a:r>
            <a:r>
              <a:rPr lang="en"/>
              <a:t>interpreter</a:t>
            </a:r>
            <a:r>
              <a:rPr lang="en"/>
              <a:t> designed to run on embedded systems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Authors discarded due to </a:t>
            </a:r>
            <a:r>
              <a:rPr lang="en"/>
              <a:t>interpreter</a:t>
            </a:r>
            <a:r>
              <a:rPr lang="en"/>
              <a:t> being slow.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Wasmedge - </a:t>
            </a:r>
            <a:r>
              <a:rPr lang="en"/>
              <a:t>A runtime that goes beyond the WASI standard to support ex. Sockets today.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 sure why this wasn’t considered, considering it has widespread support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OpenWhisk</a:t>
            </a:r>
            <a:endParaRPr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authors choose OpenWhisk as the serverless platform to </a:t>
            </a:r>
            <a:r>
              <a:rPr lang="en"/>
              <a:t>implement the WASM runtime on, for reasons of accessibility and prominence in research.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225" y="2523925"/>
            <a:ext cx="8693426" cy="21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WOW </a:t>
            </a:r>
            <a:r>
              <a:rPr lang="en"/>
              <a:t>implementation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271025" y="1216650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Written in Rust :)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 like this, this is good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Uses HTTP for endpoints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Generic over WASI runtime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/Init causes a module to be cached in a HashMap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means re `/run`ning a module repeatedly is cheap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Removed on /destroy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Requests to this executor happen in </a:t>
            </a:r>
            <a:r>
              <a:rPr lang="en"/>
              <a:t>parallel</a:t>
            </a:r>
            <a:endParaRPr/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7925" y="1233275"/>
            <a:ext cx="4286250" cy="38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Developer</a:t>
            </a:r>
            <a:r>
              <a:rPr lang="en"/>
              <a:t> side</a:t>
            </a:r>
            <a:endParaRPr/>
          </a:p>
        </p:txBody>
      </p:sp>
      <p:sp>
        <p:nvSpPr>
          <p:cNvPr id="209" name="Google Shape;209;p37"/>
          <p:cNvSpPr txBox="1"/>
          <p:nvPr>
            <p:ph idx="1" type="body"/>
          </p:nvPr>
        </p:nvSpPr>
        <p:spPr>
          <a:xfrm>
            <a:off x="471900" y="12332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writes an action in a language that compiles to WASI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WASM is optimised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WASM is AoT compiled to target ISA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one target ISA?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 is zipped and uploaded</a:t>
            </a:r>
            <a:endParaRPr/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12" y="1557875"/>
            <a:ext cx="4552938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Act V: Evaluation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types</a:t>
            </a:r>
            <a:endParaRPr/>
          </a:p>
        </p:txBody>
      </p:sp>
      <p:sp>
        <p:nvSpPr>
          <p:cNvPr id="221" name="Google Shape;221;p39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CPU bound - </a:t>
            </a:r>
            <a:r>
              <a:rPr lang="en"/>
              <a:t>implemented</a:t>
            </a:r>
            <a:r>
              <a:rPr lang="en"/>
              <a:t> using a hash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IO bound - </a:t>
            </a:r>
            <a:r>
              <a:rPr lang="en"/>
              <a:t>sleep to simulate an HTTP request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Tests are run with either of these types, or a mix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27" name="Google Shape;227;p40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Authors test on two different platforms due to edge computes various definitions: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SBC: </a:t>
            </a:r>
            <a:r>
              <a:rPr lang="en"/>
              <a:t>Raspi 3B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Server: </a:t>
            </a:r>
            <a:r>
              <a:rPr lang="en"/>
              <a:t>8GB ram, Xeon, SSD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380" y="2852200"/>
            <a:ext cx="3265551" cy="217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Cold Start</a:t>
            </a:r>
            <a:endParaRPr/>
          </a:p>
        </p:txBody>
      </p:sp>
      <p:sp>
        <p:nvSpPr>
          <p:cNvPr id="234" name="Google Shape;234;p41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story short - Wasm is way 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Wasm has on average 0.5% of the cold start time of docker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Wamr is the fastest of the Wasm runtimes</a:t>
            </a:r>
            <a:endParaRPr/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172" y="3354325"/>
            <a:ext cx="5432825" cy="17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98" y="2335055"/>
            <a:ext cx="3640574" cy="280844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1"/>
          <p:cNvSpPr txBox="1"/>
          <p:nvPr/>
        </p:nvSpPr>
        <p:spPr>
          <a:xfrm>
            <a:off x="3998100" y="2861725"/>
            <a:ext cx="1559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What scaling is this graph lol</a:t>
            </a:r>
            <a:endParaRPr sz="10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 flipH="1">
            <a:off x="4103175" y="3261625"/>
            <a:ext cx="38400" cy="2487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2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Throughput</a:t>
            </a:r>
            <a:endParaRPr/>
          </a:p>
        </p:txBody>
      </p:sp>
      <p:sp>
        <p:nvSpPr>
          <p:cNvPr id="244" name="Google Shape;244;p42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Interestingly, the Wasm runtime also has significantly higher throughput than the docker runtime, erring to its lower overhead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only area where docker has higher throughput is for a repeated CPU bound task, since Wasm has less mature native code than native code in a docker container, and the containers can stay warm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755" y="3156400"/>
            <a:ext cx="6260325" cy="17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Latency</a:t>
            </a:r>
            <a:endParaRPr/>
          </a:p>
        </p:txBody>
      </p:sp>
      <p:sp>
        <p:nvSpPr>
          <p:cNvPr id="251" name="Google Shape;251;p43"/>
          <p:cNvSpPr txBox="1"/>
          <p:nvPr>
            <p:ph idx="1" type="body"/>
          </p:nvPr>
        </p:nvSpPr>
        <p:spPr>
          <a:xfrm>
            <a:off x="471900" y="1233275"/>
            <a:ext cx="4229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Latency was tested with a realistic, stochastic workload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graph is a CDF of the turnaround times for a call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that the platu for docker is caused by the massive difference in start time between cold and warm starts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Essentially, a call could either take &lt; 500ms with .4 probability, or take &gt; 1000 with .6 probability</a:t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1725" y="1354550"/>
            <a:ext cx="42291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IoT data is best </a:t>
            </a:r>
            <a:r>
              <a:rPr lang="en"/>
              <a:t>processed</a:t>
            </a:r>
            <a:r>
              <a:rPr lang="en"/>
              <a:t> at the edge, due to latency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Traditional cloud paradigms don’t work well with edge controllers however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Thus </a:t>
            </a:r>
            <a:r>
              <a:rPr b="1" lang="en"/>
              <a:t>Serverless </a:t>
            </a:r>
            <a:r>
              <a:rPr lang="en"/>
              <a:t>computing can be used to provide finer control over resource elasticity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idea of serverless is that we can </a:t>
            </a:r>
            <a:r>
              <a:rPr b="1" lang="en"/>
              <a:t>scale to zero, </a:t>
            </a:r>
            <a:r>
              <a:rPr lang="en"/>
              <a:t>as opposed to cloud computings scale upwards to anything. Put another way, serverless focuses on using resources only when demanded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Serverless services </a:t>
            </a:r>
            <a:r>
              <a:rPr lang="en"/>
              <a:t>usually</a:t>
            </a:r>
            <a:r>
              <a:rPr lang="en"/>
              <a:t> use docker as their underlying </a:t>
            </a:r>
            <a:r>
              <a:rPr lang="en"/>
              <a:t>runtime</a:t>
            </a:r>
            <a:r>
              <a:rPr lang="en"/>
              <a:t>, as it provides </a:t>
            </a:r>
            <a:r>
              <a:rPr lang="en"/>
              <a:t>relatively</a:t>
            </a:r>
            <a:r>
              <a:rPr lang="en"/>
              <a:t> lightweight sandboxing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 is still </a:t>
            </a:r>
            <a:r>
              <a:rPr lang="en"/>
              <a:t>relatively</a:t>
            </a:r>
            <a:r>
              <a:rPr lang="en"/>
              <a:t> heavy however, leading to a latency on function calls known as a </a:t>
            </a:r>
            <a:r>
              <a:rPr b="1" lang="en"/>
              <a:t>Cold Start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are ways to manage cold starts, however they are not viable on edge compute platforms due to resource constraints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Memory</a:t>
            </a:r>
            <a:endParaRPr/>
          </a:p>
        </p:txBody>
      </p:sp>
      <p:sp>
        <p:nvSpPr>
          <p:cNvPr id="258" name="Google Shape;258;p44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Unsurprisingly</a:t>
            </a:r>
            <a:r>
              <a:rPr lang="en"/>
              <a:t>, Wasm is far more memory effective than docker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means that more modules can be kept in memory at any point in time, increasing throughput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also helps a lot on SBCs, since memory is scarce</a:t>
            </a:r>
            <a:endParaRPr/>
          </a:p>
        </p:txBody>
      </p:sp>
      <p:pic>
        <p:nvPicPr>
          <p:cNvPr id="259" name="Google Shape;2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425" y="3165975"/>
            <a:ext cx="6169700" cy="179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5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Finale 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6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thoughts</a:t>
            </a:r>
            <a:endParaRPr/>
          </a:p>
        </p:txBody>
      </p:sp>
      <p:sp>
        <p:nvSpPr>
          <p:cNvPr id="270" name="Google Shape;270;p46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Overall, I think this paper did a good job at assessing the viability of Wasm on serverless, which is what it set out to do. Mainly: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now clear </a:t>
            </a:r>
            <a:r>
              <a:rPr lang="en"/>
              <a:t>benefits</a:t>
            </a:r>
            <a:r>
              <a:rPr lang="en"/>
              <a:t> to using wasm at runtime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now a working (and open source!) example of integrating Wasm into a serverless platform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isn’t without </a:t>
            </a:r>
            <a:r>
              <a:rPr lang="en"/>
              <a:t>its</a:t>
            </a:r>
            <a:r>
              <a:rPr lang="en"/>
              <a:t> shortcomings, but overall I think this paper set its scope well and stayed within it.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7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276" name="Google Shape;276;p47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WASI is still super immature, and already has some fragmentation problems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Sockets exemplify this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setup only allows for stateless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(mine) The function store needs to store each ISA because of AoT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Wastes space compared to JIT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(mine) WASM can still only be targeted mainly via C, C++, Rust, and TinyGo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 much as I wish everyone used Rust, as per the paper GC languages like node are the most common in serverless, so not supporting them is pretty rough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could change with </a:t>
            </a:r>
            <a:r>
              <a:rPr lang="en"/>
              <a:t>enough</a:t>
            </a:r>
            <a:r>
              <a:rPr lang="en"/>
              <a:t> RFCs to Wasm though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8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Extensions</a:t>
            </a:r>
            <a:endParaRPr/>
          </a:p>
        </p:txBody>
      </p:sp>
      <p:sp>
        <p:nvSpPr>
          <p:cNvPr id="282" name="Google Shape;282;p48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would love to see this idea applied to something like femtoClouds, since it solves many of the problems with that system and its security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general, I think pretty much any </a:t>
            </a:r>
            <a:r>
              <a:rPr lang="en"/>
              <a:t>research</a:t>
            </a:r>
            <a:r>
              <a:rPr lang="en"/>
              <a:t> idea that requires code to be sent over the wire should consider WASM (if not WASI), since WASM itself already provides such a strong ecosystem for running sandboxed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WASM on IoT devices seems very promising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9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some questions</a:t>
            </a:r>
            <a:endParaRPr/>
          </a:p>
        </p:txBody>
      </p:sp>
      <p:sp>
        <p:nvSpPr>
          <p:cNvPr id="288" name="Google Shape;288;p49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Will wasm have GPU support? </a:t>
            </a:r>
            <a:r>
              <a:rPr lang="en"/>
              <a:t>- It does in the web. The WASI-NN proposal has a working </a:t>
            </a:r>
            <a:r>
              <a:rPr lang="en"/>
              <a:t>implementation</a:t>
            </a:r>
            <a:r>
              <a:rPr lang="en"/>
              <a:t> of GPU accelerated NN inference (by intel). Actual shader programming is proposed, but far off.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Now that docker has WASM support, does this paper matter? </a:t>
            </a:r>
            <a:r>
              <a:rPr lang="en"/>
              <a:t>- I think so, since it still serves as a basis for </a:t>
            </a:r>
            <a:r>
              <a:rPr i="1" lang="en"/>
              <a:t>why</a:t>
            </a:r>
            <a:r>
              <a:rPr lang="en"/>
              <a:t> you would use wasm in docker, even if docker itself replaces the runtime described in the paper.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resources</a:t>
            </a:r>
            <a:endParaRPr/>
          </a:p>
        </p:txBody>
      </p:sp>
      <p:sp>
        <p:nvSpPr>
          <p:cNvPr id="294" name="Google Shape;294;p50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cool InfoQ talk on the web side of this: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https://www.infoq.com/presentations/webassembly-edge-wasi/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production version of this work: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https://www.fermyon.com/cloud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Applying these ideas to </a:t>
            </a:r>
            <a:r>
              <a:rPr lang="en"/>
              <a:t>GraalVM</a:t>
            </a:r>
            <a:r>
              <a:rPr lang="en"/>
              <a:t>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https://arxiv.org/abs/2212.10131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paper on this idea, older than this one: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https://arxiv.org/abs/2010.07115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runtime by the CNCF </a:t>
            </a:r>
            <a:r>
              <a:rPr lang="en"/>
              <a:t>that's</a:t>
            </a:r>
            <a:r>
              <a:rPr lang="en"/>
              <a:t> really taken off (docker has support for this): https://github.com/WasmEdge/WasmEdge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</a:t>
            </a:r>
            <a:r>
              <a:rPr lang="en"/>
              <a:t>Research</a:t>
            </a:r>
            <a:r>
              <a:rPr lang="en"/>
              <a:t> Question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prompts our </a:t>
            </a:r>
            <a:r>
              <a:rPr lang="en"/>
              <a:t>research</a:t>
            </a:r>
            <a:r>
              <a:rPr lang="en"/>
              <a:t> question: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2500"/>
              <a:t>“Is Webassembly a viable alternative to docker for serverless, and what </a:t>
            </a:r>
            <a:r>
              <a:rPr i="1" lang="en" sz="2500"/>
              <a:t>benefits</a:t>
            </a:r>
            <a:r>
              <a:rPr i="1" lang="en" sz="2500"/>
              <a:t> can it bring?”</a:t>
            </a:r>
            <a:endParaRPr i="1"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Background: Contributions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authors claim to make three contributions: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Designing an execution environment for WASM on serverless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 implementation of this idea on Apache OpenWhisk, known as WOW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 </a:t>
            </a:r>
            <a:r>
              <a:rPr lang="en"/>
              <a:t>evaluation</a:t>
            </a:r>
            <a:r>
              <a:rPr lang="en"/>
              <a:t> of WOW to determine the viability of WASM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inzel"/>
                <a:ea typeface="Cinzel"/>
                <a:cs typeface="Cinzel"/>
                <a:sym typeface="Cinzel"/>
              </a:rPr>
              <a:t>Act II: Preliminaries </a:t>
            </a:r>
            <a:endParaRPr>
              <a:latin typeface="Cinzel"/>
              <a:ea typeface="Cinzel"/>
              <a:cs typeface="Cinzel"/>
              <a:sym typeface="Cinz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Preliminaries: The Serverless Workload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authors gather a </a:t>
            </a:r>
            <a:r>
              <a:rPr lang="en"/>
              <a:t>brief</a:t>
            </a:r>
            <a:r>
              <a:rPr lang="en"/>
              <a:t> </a:t>
            </a:r>
            <a:r>
              <a:rPr lang="en"/>
              <a:t>survey</a:t>
            </a:r>
            <a:r>
              <a:rPr lang="en"/>
              <a:t> of </a:t>
            </a:r>
            <a:r>
              <a:rPr lang="en"/>
              <a:t>research</a:t>
            </a:r>
            <a:r>
              <a:rPr lang="en"/>
              <a:t> into the nature of serverless workloads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Workloads can be categorized into CPU, IO bound, or mixed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81% of Azure functions are invoked &lt; once per minute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Functions that are </a:t>
            </a:r>
            <a:r>
              <a:rPr lang="en"/>
              <a:t>accessed</a:t>
            </a:r>
            <a:r>
              <a:rPr lang="en"/>
              <a:t> frequently however make up 99.6% of all calls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64% of functions are infrequent and scheduled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It can be seen from these facts that </a:t>
            </a:r>
            <a:r>
              <a:rPr i="1" lang="en"/>
              <a:t>serverless workloads are often infrequent and bursty</a:t>
            </a:r>
            <a:r>
              <a:rPr lang="en"/>
              <a:t>, both of which contribute to cold starts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Preliminaries: The Serverless Workload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infrequent and bursty workloads lead to cold starts?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 containers have a spin up time when accessed infrequently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caused by the fact that linux needs to setup the namespace facilities for Docker, such as mounts, networks, PID ect. As well as setup the image as a filesystem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Bursty workloads lead to automatic scaling, which involves spinning up many docker containers at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Combine these for a bad 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So what can be done about cold starts?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60950" y="0"/>
            <a:ext cx="8222100" cy="106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Preliminaries: The Serverless Workload</a:t>
            </a:r>
            <a:endParaRPr/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471900" y="12332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docker containers, serverless services can keep the containers </a:t>
            </a:r>
            <a:r>
              <a:rPr b="1" lang="en"/>
              <a:t>warm</a:t>
            </a:r>
            <a:r>
              <a:rPr lang="en"/>
              <a:t> by simply storing them in memory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obviously uses a lot of resources, which edge platforms </a:t>
            </a:r>
            <a:r>
              <a:rPr lang="en"/>
              <a:t>don't</a:t>
            </a:r>
            <a:r>
              <a:rPr lang="en"/>
              <a:t> have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addition, even on PCs, these are wasted resources that could be used to serve more clients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Thus, we have a goal: </a:t>
            </a:r>
            <a:r>
              <a:rPr b="1" lang="en"/>
              <a:t>Minimize cold start times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If only there was a technology to help with this……..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